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1F1184-11BA-44A6-A89E-9B81E16A8C5C}">
  <a:tblStyle styleId="{DD1F1184-11BA-44A6-A89E-9B81E16A8C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Lato-bold.fntdata"/><Relationship Id="rId12" Type="http://schemas.openxmlformats.org/officeDocument/2006/relationships/slide" Target="slides/slide6.xml"/><Relationship Id="rId56" Type="http://schemas.openxmlformats.org/officeDocument/2006/relationships/font" Target="fonts/Lato-regular.fntdata"/><Relationship Id="rId15" Type="http://schemas.openxmlformats.org/officeDocument/2006/relationships/slide" Target="slides/slide9.xml"/><Relationship Id="rId59" Type="http://schemas.openxmlformats.org/officeDocument/2006/relationships/font" Target="fonts/Lato-boldItalic.fntdata"/><Relationship Id="rId14" Type="http://schemas.openxmlformats.org/officeDocument/2006/relationships/slide" Target="slides/slide8.xml"/><Relationship Id="rId58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lindata.com/en/blog/2018/01/aws-spot-instances-with-on-demand-failover" TargetMode="External"/><Relationship Id="rId3" Type="http://schemas.openxmlformats.org/officeDocument/2006/relationships/hyperlink" Target="https://aws.amazon.com/fr/blogs/compute/running-high-scale-web-on-spot-instances/" TargetMode="External"/><Relationship Id="rId4" Type="http://schemas.openxmlformats.org/officeDocument/2006/relationships/hyperlink" Target="https://aws.amazon.com/fr/blogs/compute/taking-advantage-of-amazon-ec2-spot-instance-interruption-notices/" TargetMode="External"/><Relationship Id="rId5" Type="http://schemas.openxmlformats.org/officeDocument/2006/relationships/hyperlink" Target="https://aws.amazon.com/fr/blogs/aws/new-ec2-spot-instance-termination-notices/" TargetMode="External"/><Relationship Id="rId6" Type="http://schemas.openxmlformats.org/officeDocument/2006/relationships/hyperlink" Target="https://aws.amazon.com/ec2/spot/getting-started/#bestpractices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blogs/compute/new-amazon-ec2-spot-pricin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WSEC2/latest/UserGuide/spot-requests.html" TargetMode="External"/><Relationship Id="rId3" Type="http://schemas.openxmlformats.org/officeDocument/2006/relationships/hyperlink" Target="http://www.anc.org/" TargetMode="External"/><Relationship Id="rId4" Type="http://schemas.openxmlformats.org/officeDocument/2006/relationships/hyperlink" Target="http://ai.stanford.edu/~amaas/data/sentiment/" TargetMode="External"/><Relationship Id="rId5" Type="http://schemas.openxmlformats.org/officeDocument/2006/relationships/hyperlink" Target="http://kdd.ics.uci.edu/databases/reuters21578/reuters21578.html" TargetMode="External"/><Relationship Id="rId6" Type="http://schemas.openxmlformats.org/officeDocument/2006/relationships/hyperlink" Target="http://www.science.smith.edu/dftwiki/index.php/Hadoop_Tutorial_2_--_Running_WordCount_in_Python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WSEC2/latest/UserGuide/spot-requests.html" TargetMode="External"/><Relationship Id="rId3" Type="http://schemas.openxmlformats.org/officeDocument/2006/relationships/hyperlink" Target="http://www.anc.org/" TargetMode="External"/><Relationship Id="rId4" Type="http://schemas.openxmlformats.org/officeDocument/2006/relationships/hyperlink" Target="http://ai.stanford.edu/~amaas/data/sentiment/" TargetMode="External"/><Relationship Id="rId5" Type="http://schemas.openxmlformats.org/officeDocument/2006/relationships/hyperlink" Target="http://kdd.ics.uci.edu/databases/reuters21578/reuters21578.html" TargetMode="External"/><Relationship Id="rId6" Type="http://schemas.openxmlformats.org/officeDocument/2006/relationships/hyperlink" Target="http://www.science.smith.edu/dftwiki/index.php/Hadoop_Tutorial_2_--_Running_WordCount_in_Python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ksworkshop.com/spot/simulateinterrupt/interrupt/" TargetMode="External"/><Relationship Id="rId3" Type="http://schemas.openxmlformats.org/officeDocument/2006/relationships/hyperlink" Target="https://github.com/awslabs/ec2-spot-labs/tree/master/workshops/ec2-spot-fleet-web-app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ksworkshop.com/spot/simulateinterrupt/interrupt/" TargetMode="External"/><Relationship Id="rId3" Type="http://schemas.openxmlformats.org/officeDocument/2006/relationships/hyperlink" Target="https://github.com/awslabs/ec2-spot-labs/tree/master/workshops/ec2-spot-fleet-web-app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lindata.com/en/blog/2018/01/aws-spot-instances-with-on-demand-failover" TargetMode="External"/><Relationship Id="rId3" Type="http://schemas.openxmlformats.org/officeDocument/2006/relationships/hyperlink" Target="https://aws.amazon.com/fr/blogs/compute/running-high-scale-web-on-spot-instances/" TargetMode="External"/><Relationship Id="rId4" Type="http://schemas.openxmlformats.org/officeDocument/2006/relationships/hyperlink" Target="https://aws.amazon.com/fr/blogs/compute/taking-advantage-of-amazon-ec2-spot-instance-interruption-notices/" TargetMode="External"/><Relationship Id="rId5" Type="http://schemas.openxmlformats.org/officeDocument/2006/relationships/hyperlink" Target="https://aws.amazon.com/fr/blogs/aws/new-ec2-spot-instance-termination-notices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aws.amazon.com/AWSEC2/latest/APIReference/API_SpotFleetRequestConfigData.html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kickstarthadoop.blogspot.com/2011/04/word-count-hadoop-map-reduce-example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https://www.olindata.com/en/blog/2018/01/aws-spot-instances-with-on-demand-failover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https://aws.amazon.com/fr/blogs/compute/running-high-scale-web-on-spot-instances/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https://aws.amazon.com/fr/blogs/compute/taking-advantage-of-amazon-ec2-spot-instance-interruption-notices/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https://aws.amazon.com/fr/blogs/aws/new-ec2-spot-instance-termination-notices/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Faire un point sur les </a:t>
            </a:r>
            <a:r>
              <a:rPr lang="en" u="sng">
                <a:solidFill>
                  <a:schemeClr val="hlink"/>
                </a:solidFill>
                <a:hlinkClick r:id="rId6"/>
              </a:rPr>
              <a:t>Spot Best Practices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Fonctionnalités non traitées pour le moment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Parler de la différence “one-time” et “persistent” sur les Spot Requests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Dedicated Tenancy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 Service Linked Role qui est créé par Amazon pour gérer les instances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f7a62b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f7a62b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ec3f45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ec3f45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56bb8d0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56bb8d0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ake spot-requests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https://aws.amazon.com/blogs/compute/new-amazon-ec2-spot-pricing/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06fa8bdf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06fa8bdf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edc0b00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edc0b00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dc0b00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dc0b00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Mises en garde importantes :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Ces choix dépendent évidemment du use case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Attention aux placements dans une seul AZ !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dc0b00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dc0b00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340c6d4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340c6d4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340c6d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340c6d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https://docs.aws.amazon.com/AWSEC2/latest/UserGuide/spot-requests.html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: Comptage de mots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http://www.anc.org/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http://ai.stanford.edu/~amaas/data/sentiment/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http://kdd.ics.uci.edu/databases/reuters21578/reuters21578.html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http://www.science.smith.edu/dftwiki/index.php/Hadoop_Tutorial_2_--_Running_WordCount_in_Python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0340c6d4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0340c6d4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https://docs.aws.amazon.com/AWSEC2/latest/UserGuide/spot-requests.html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: Comptage de mots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http://www.anc.org/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http://ai.stanford.edu/~amaas/data/sentiment/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http://kdd.ics.uci.edu/databases/reuters21578/reuters21578.html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http://www.science.smith.edu/dftwiki/index.php/Hadoop_Tutorial_2_--_Running_WordCount_in_Python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4ec48c51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4ec48c51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14ed378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14ed378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de use case pour le stop et l’hibernation : Calculs scientifiques ou traitements pour lesquels les arrêts lorsque  le prix Spot augment n’est pas problématique. Reprise transparente quand le prix Spot redescend.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https://eksworkshop.com/spot/simulateinterrupt/interrupt/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https://github.com/awslabs/ec2-spot-labs/tree/master/workshops/ec2-spot-fleet-web-app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56bb8d0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556bb8d0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6fa8bdf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6fa8bdf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06fa8bdf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06fa8bdf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ec3f45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ec3f45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Propriétés communes :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Date d’expiration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Annulation manuelle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Spot Fleet Instance Weighting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Modification de la Target Capacity (exemple sur consommation de file SQS qui se rempli), dire qu’il n’est pas possible de modifier la portion à la demande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https://eksworkshop.com/spot/simulateinterrupt/interrupt/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https://github.com/awslabs/ec2-spot-labs/tree/master/workshops/ec2-spot-fleet-web-app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06fa8bd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06fa8bd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Etre capable d’expliquer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Les Weighted capacity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06fa8bdf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06fa8bdf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340c6d4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340c6d4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ec3f452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ec3f452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4ec3f45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4ec3f45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0340c6d4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0340c6d4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TODO: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Indiquer les profils tech que nous recherchons en ce moment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Encourager les gens à venir s’inscrire sur GensDeConfiance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06fa8bdf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06fa8bd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14d9b13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14d9b13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06fa8bdf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06fa8bdf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https://www.olindata.com/en/blog/2018/01/aws-spot-instances-with-on-demand-failover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https://aws.amazon.com/fr/blogs/compute/running-high-scale-web-on-spot-instances/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https://aws.amazon.com/fr/blogs/compute/taking-advantage-of-amazon-ec2-spot-instance-interruption-notices/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https://aws.amazon.com/fr/blogs/aws/new-ec2-spot-instance-termination-notices/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Fonctionnalités non traitées pour le moment 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Parler de la différence “one-time” et “persistent” sur les Spot Requests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Dedicated Tenancy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 Service Linked Role qui est créé par Amazon pour gérer les instances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0340c6d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0340c6d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</a:t>
            </a:r>
            <a:r>
              <a:rPr lang="en"/>
              <a:t>ake slide13-1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</a:t>
            </a:r>
            <a:r>
              <a:rPr lang="en"/>
              <a:t>ake slide13-2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</a:t>
            </a:r>
            <a:r>
              <a:rPr lang="en"/>
              <a:t>ake slide13-3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414d9b13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414d9b13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414d9b13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414d9b13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06fa8bdf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06fa8bdf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Attention il manque des choses car tout n’est pas supporté par CloudFormation : </a:t>
            </a:r>
            <a:r>
              <a:rPr lang="en" sz="1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2"/>
              </a:rPr>
              <a:t>https://docs.aws.amazon.com/AWSEC2/latest/APIReference/API_SpotFleetRequestConfigData.html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Propriétés communes :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Date d’expiration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Annulation manuelle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Spot Fleet Instance Weighting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Modification de la Target Capacity (exemple sur consommation de file SQS qui se rempli), dire qu’il n’est pas possible de modifier la portion à la demande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Stratégie d’allocation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ourier New"/>
              <a:buChar char="-"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Description des états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ExcessCapacityTerminationPolicy :« noTermination » or « default »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InstanceInterruptionBehavior :« hibernate », « stop » or « terminate »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OnDemandAllocationStrategy, OnDemandFullfilledCapacity, OnDemandTargetCapacity : « lowestPrice » or « prioritized »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ReplaceUnhealthyInstances : Status health every 2 minutes, considered unhealthy after 3 consecutive health checks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TerminateInstancesWithExpiration :Indicate if expired instances should be terminated.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ec48c51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ec48c51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http://kickstarthadoop.blogspot.com/2011/04/word-count-hadoop-map-reduce-example.html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f4652b2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f4652b2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basé sur la région Paris, prix prélevés le 4 Février 2019.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06fa8bd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06fa8bd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2326b42d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2326b42d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ec48c51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ec48c51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06fa8bdf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06fa8bdf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556bb8d0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556bb8d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slide11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e14ed378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e14ed378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e14ed378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e14ed378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e14ed378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e14ed378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ec3f4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ec3f4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14ed378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14ed378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1e067fb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1e067fb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ec3f452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ec3f45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basé sur la région Paris, prix prélevés le 4 Février 2019.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f4652b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f4652b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slide11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Char char="●"/>
              <a:defRPr>
                <a:solidFill>
                  <a:srgbClr val="73737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●"/>
              <a:defRPr>
                <a:solidFill>
                  <a:srgbClr val="73737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●"/>
              <a:defRPr>
                <a:solidFill>
                  <a:srgbClr val="73737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656400"/>
            <a:ext cx="9144000" cy="414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625" y="764950"/>
            <a:ext cx="90267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Char char="●"/>
              <a:defRPr>
                <a:solidFill>
                  <a:srgbClr val="73737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●"/>
              <a:defRPr>
                <a:solidFill>
                  <a:srgbClr val="73737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●"/>
              <a:defRPr>
                <a:solidFill>
                  <a:srgbClr val="73737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400"/>
              <a:buChar char="○"/>
              <a:defRPr>
                <a:solidFill>
                  <a:srgbClr val="73737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737373"/>
              </a:buClr>
              <a:buSzPts val="1400"/>
              <a:buChar char="■"/>
              <a:defRPr>
                <a:solidFill>
                  <a:srgbClr val="73737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ato"/>
              <a:buNone/>
              <a:defRPr sz="1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80225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ws.amazon.com/ec2/spot/getting-started/" TargetMode="External"/><Relationship Id="rId4" Type="http://schemas.openxmlformats.org/officeDocument/2006/relationships/hyperlink" Target="https://aws.amazon.com/fr/ec2/spot/instance-advisor/" TargetMode="External"/><Relationship Id="rId5" Type="http://schemas.openxmlformats.org/officeDocument/2006/relationships/hyperlink" Target="https://spotinst.com" TargetMode="External"/><Relationship Id="rId6" Type="http://schemas.openxmlformats.org/officeDocument/2006/relationships/hyperlink" Target="https://autospotting.or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ws.amazon.com/fr/ec2/spot/instance-advisor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Web Services</a:t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your infrastructure costs with Spot Instances</a:t>
            </a:r>
            <a:endParaRPr/>
          </a:p>
        </p:txBody>
      </p:sp>
      <p:sp>
        <p:nvSpPr>
          <p:cNvPr id="42" name="Google Shape;42;p8"/>
          <p:cNvSpPr txBox="1"/>
          <p:nvPr>
            <p:ph idx="4294967295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375" y="10333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3806975" y="1061350"/>
            <a:ext cx="17268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Gens de Confiance</a:t>
            </a:r>
            <a:endParaRPr sz="1400"/>
          </a:p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460950" y="3660579"/>
            <a:ext cx="82221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Baptiste Gaillard, DevOps - baptiste@gensdeconfiance.fr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08550" y="2125825"/>
            <a:ext cx="44157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Instance Requests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Fleets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: Map / Reduce like program</a:t>
            </a:r>
            <a:br>
              <a:rPr lang="en"/>
            </a:b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4419600" y="2125825"/>
            <a:ext cx="44157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EC2 Fleets (released May 2018)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ASG with multiple purchasing options (released November 2018)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: Website Load Balancing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 requests</a:t>
            </a:r>
            <a:endParaRPr u="sng"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8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54" y="1348900"/>
            <a:ext cx="5220350" cy="24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 requests</a:t>
            </a:r>
            <a:endParaRPr u="sng"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160650" y="763200"/>
            <a:ext cx="4411500" cy="3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your maximum price exceeds the current Spot price, Amazon EC2 fulfills your request immediately if capacity is available.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Otherwise, Amazon EC2 waits until your request can be fulfilled or until you cancel the request.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Bidding is not required since March 2018</a:t>
            </a:r>
            <a:endParaRPr/>
          </a:p>
        </p:txBody>
      </p:sp>
      <p:sp>
        <p:nvSpPr>
          <p:cNvPr id="151" name="Google Shape;151;p19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Features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613" y="1568725"/>
            <a:ext cx="4476185" cy="20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Requests</a:t>
            </a:r>
            <a:endParaRPr u="sng"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0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45625" y="706925"/>
            <a:ext cx="88908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configuration which describes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target capacity 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or more Launch Specifications (or Launch Templates) for the instances to start ;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maximum price you are willing to pay.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Amazon EC2 attempts to maintain your Spot Fleet's target capacity as Spot prices change.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 -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1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45625" y="706925"/>
            <a:ext cx="88908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request : </a:t>
            </a:r>
            <a:r>
              <a:rPr lang="en" sz="1600">
                <a:solidFill>
                  <a:schemeClr val="lt2"/>
                </a:solidFill>
              </a:rPr>
              <a:t>One-time request for your desired capacity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Target capacity cannot be modified 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Spot does not attempt to replenish Spot Instances if capacity is diminished 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If capacity is not available, Spot Fleet does not submit requests in alternative Spot pools.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maintain :</a:t>
            </a:r>
            <a:r>
              <a:rPr lang="en" sz="1600"/>
              <a:t> </a:t>
            </a:r>
            <a:r>
              <a:rPr lang="en" sz="1600">
                <a:solidFill>
                  <a:schemeClr val="lt2"/>
                </a:solidFill>
              </a:rPr>
              <a:t>Maintain a target capacity over time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Launches replacement instances when Spot price of Spot Pools change ;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Supports Health Check replacement ;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Requests -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AllocationStrategy</a:t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2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45625" y="706925"/>
            <a:ext cx="88908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lowestPrice</a:t>
            </a:r>
            <a:br>
              <a:rPr lang="en" sz="1600"/>
            </a:br>
            <a:r>
              <a:rPr lang="en" sz="1600"/>
              <a:t>The Spot Instances come from the pool with the lowest price. This is the default strategy.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iversified</a:t>
            </a:r>
            <a:br>
              <a:rPr lang="en" sz="1600"/>
            </a:br>
            <a:r>
              <a:rPr lang="en" sz="1600"/>
              <a:t>The Spot Instances are distributed across all pools.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instancePoolsToUseCount</a:t>
            </a:r>
            <a:br>
              <a:rPr lang="en" sz="1600"/>
            </a:br>
            <a:r>
              <a:rPr lang="en" sz="1600"/>
              <a:t>The Spot Instances are distributed across the number of Spot pools that you specify. This parameter is valid only when used in combination with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lowestPrice</a:t>
            </a:r>
            <a:r>
              <a:rPr lang="en" sz="1600"/>
              <a:t>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Requests - Auto-Scaling</a:t>
            </a:r>
            <a:endParaRPr b="1" u="sng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3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45625" y="706925"/>
            <a:ext cx="88908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 or decrease the target capacity of your Spot Fleet automatically based on the demand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3 types of scaling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Target Tracking Scaling</a:t>
            </a:r>
            <a:br>
              <a:rPr lang="en" sz="1600"/>
            </a:br>
            <a:r>
              <a:rPr lang="en" sz="1600"/>
              <a:t>Scale automatically to keep a specific target value for a specific metric</a:t>
            </a:r>
            <a:br>
              <a:rPr lang="en" sz="1600"/>
            </a:b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Step Scaling</a:t>
            </a:r>
            <a:br>
              <a:rPr lang="en" sz="1600"/>
            </a:br>
            <a:r>
              <a:rPr lang="en" sz="1600"/>
              <a:t>Increase or decrease the current capacity of the fleet based on a set of scaling adjustments, known as step adjustments, it varies based on the size of the alarm breach.</a:t>
            </a:r>
            <a:br>
              <a:rPr lang="en" sz="1600"/>
            </a:b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Scheduled Scaling</a:t>
            </a:r>
            <a:br>
              <a:rPr lang="en" sz="1600"/>
            </a:br>
            <a:r>
              <a:rPr lang="en" sz="1600"/>
              <a:t>Increase or decrease target capacity based on the date and time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471900" y="1919075"/>
            <a:ext cx="82221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Joe works for a translation company. His boss asked him to make a commercial proposition for  one of their customers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customer would like to translate 1 million English text documents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Joe needs to count the words in a short time period 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make a realistic commercial proposition, statistics about the words corpus are needed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company cannot afford to pay too much for doing this</a:t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r>
              <a:rPr lang="en"/>
              <a:t>Map-Reduce like program</a:t>
            </a:r>
            <a:endParaRPr u="sng"/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5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463" y="1566025"/>
            <a:ext cx="5349075" cy="21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Words c</a:t>
            </a:r>
            <a:r>
              <a:rPr lang="en"/>
              <a:t>ount</a:t>
            </a:r>
            <a:endParaRPr u="sng"/>
          </a:p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6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50" y="1184175"/>
            <a:ext cx="8839201" cy="267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Nantes Meetup organizer &amp; speaker</a:t>
            </a:r>
            <a:endParaRPr/>
          </a:p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025" y="1216875"/>
            <a:ext cx="3164826" cy="9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025" y="2984175"/>
            <a:ext cx="3561375" cy="11841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" type="body"/>
          </p:nvPr>
        </p:nvSpPr>
        <p:spPr>
          <a:xfrm>
            <a:off x="133025" y="849600"/>
            <a:ext cx="88293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Organizer Christophe Lejeune - CEO @ Alfa Safety</a:t>
            </a: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Speaker Baptiste Gaillard - DevOps @ Gens De Confiance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instances</a:t>
            </a:r>
            <a:r>
              <a:rPr lang="en"/>
              <a:t> - Interruptions</a:t>
            </a:r>
            <a:endParaRPr/>
          </a:p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45625" y="764950"/>
            <a:ext cx="90267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</a:t>
            </a:r>
            <a:r>
              <a:rPr lang="en"/>
              <a:t>ou must ensure that your application is prepared for a Spot Instance interruption.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Amazon EC2 might interrupt your Spot Instances in 3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Price : The Spot price is greater than your maximum 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Capacity : There are not enough unused EC2 instances to meet the demand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Constraints : If your request includes a constraint such as a launch group or an Availability Zone group, these Spot Instances are terminated as a group when the constraint can no longer be met</a:t>
            </a:r>
            <a:r>
              <a:rPr lang="en"/>
              <a:t>.</a:t>
            </a:r>
            <a:br>
              <a:rPr lang="en">
                <a:solidFill>
                  <a:schemeClr val="lt2"/>
                </a:solidFill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Interruption behaviors </a:t>
            </a:r>
            <a:r>
              <a:rPr lang="en">
                <a:solidFill>
                  <a:schemeClr val="lt2"/>
                </a:solidFill>
              </a:rPr>
              <a:t>«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hibernate</a:t>
            </a:r>
            <a:r>
              <a:rPr lang="en">
                <a:solidFill>
                  <a:schemeClr val="lt2"/>
                </a:solidFill>
              </a:rPr>
              <a:t> », «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lang="en">
                <a:solidFill>
                  <a:schemeClr val="lt2"/>
                </a:solidFill>
              </a:rPr>
              <a:t> » or «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terminate</a:t>
            </a:r>
            <a:r>
              <a:rPr lang="en">
                <a:solidFill>
                  <a:schemeClr val="lt2"/>
                </a:solidFill>
              </a:rPr>
              <a:t> » (default)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Stopped or Hibernated instances can only be restarted by Spot Fleet (not manually) 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">
                <a:solidFill>
                  <a:schemeClr val="lt2"/>
                </a:solidFill>
              </a:rPr>
              <a:t>Hibernate mode does not wait 2 minutes before hibernation 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EC2 sends an interruption notice 2 minutes before the interruption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7" name="Google Shape;217;p27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instances - Manage interruptions</a:t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45625" y="764950"/>
            <a:ext cx="45003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Lato"/>
              <a:buChar char="●"/>
            </a:pPr>
            <a:r>
              <a:rPr lang="en"/>
              <a:t>Using a CloudWatch event</a:t>
            </a:r>
            <a:endParaRPr/>
          </a:p>
        </p:txBody>
      </p:sp>
      <p:sp>
        <p:nvSpPr>
          <p:cNvPr id="225" name="Google Shape;225;p28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Features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257925" y="1247100"/>
            <a:ext cx="8526300" cy="3132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12345678-1234-1234-1234-123456789012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detail-type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EC2 Spot Instance Interruption Warning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aws.ec2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account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123456789012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yyyy-mm-ddThh:mm:ssZ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us-east-2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resources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arn:aws:ec2:us-east-2:123456789012:instance/i-1234567890abcdef0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detail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instance-id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i-1234567890abcdef0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instance-action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instances - Manage interruptions</a:t>
            </a:r>
            <a:endParaRPr/>
          </a:p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9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168650" y="764950"/>
            <a:ext cx="89037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Lato"/>
              <a:buChar char="●"/>
            </a:pPr>
            <a:r>
              <a:rPr lang="en"/>
              <a:t>Using EC2 instance metadata</a:t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398150" y="1297450"/>
            <a:ext cx="8331300" cy="13017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# Polling each 5 seconds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curl http://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169.254.169.254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/latest/meta-data/spot/instance-action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terminate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2017-09-18T08:22:00Z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471900" y="1919075"/>
            <a:ext cx="82221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low cost website with additional constraints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Auto-Scaling based on traffic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Highly Available</a:t>
            </a:r>
            <a:endParaRPr/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Requests</a:t>
            </a:r>
            <a:endParaRPr u="sng"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1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00" y="716395"/>
            <a:ext cx="7950736" cy="40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 Fleets - released May 2018</a:t>
            </a:r>
            <a:endParaRPr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2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111275" y="782525"/>
            <a:ext cx="8825400" cy="3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Supports placement in multiple AZs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Available only through CLI or API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Support Health Checks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Dynamic updates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>
                <a:solidFill>
                  <a:schemeClr val="lt2"/>
                </a:solidFill>
              </a:rPr>
              <a:t>«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TotalTargetCapacity</a:t>
            </a:r>
            <a:r>
              <a:rPr lang="en" sz="1600"/>
              <a:t> </a:t>
            </a:r>
            <a:r>
              <a:rPr lang="en" sz="1800">
                <a:solidFill>
                  <a:schemeClr val="lt2"/>
                </a:solidFill>
              </a:rPr>
              <a:t>»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>
                <a:solidFill>
                  <a:schemeClr val="lt2"/>
                </a:solidFill>
              </a:rPr>
              <a:t>«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OnDemandTargetCapacity</a:t>
            </a:r>
            <a:r>
              <a:rPr lang="en" sz="1600"/>
              <a:t> </a:t>
            </a:r>
            <a:r>
              <a:rPr lang="en" sz="1800">
                <a:solidFill>
                  <a:schemeClr val="lt2"/>
                </a:solidFill>
              </a:rPr>
              <a:t>»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>
                <a:solidFill>
                  <a:schemeClr val="lt2"/>
                </a:solidFill>
              </a:rPr>
              <a:t>«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SpotTargetCapacity</a:t>
            </a:r>
            <a:r>
              <a:rPr lang="en" sz="1600"/>
              <a:t> </a:t>
            </a:r>
            <a:r>
              <a:rPr lang="en" sz="1800">
                <a:solidFill>
                  <a:schemeClr val="lt2"/>
                </a:solidFill>
              </a:rPr>
              <a:t>»</a:t>
            </a:r>
            <a:endParaRPr sz="1600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3750" y="1301508"/>
            <a:ext cx="4204076" cy="25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Scaling Groups with multiple </a:t>
            </a:r>
            <a:r>
              <a:rPr lang="en"/>
              <a:t>purchasing</a:t>
            </a:r>
            <a:r>
              <a:rPr lang="en"/>
              <a:t> options</a:t>
            </a:r>
            <a:r>
              <a:rPr lang="en"/>
              <a:t> - released November 2018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3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graphicFrame>
        <p:nvGraphicFramePr>
          <p:cNvPr id="267" name="Google Shape;267;p33"/>
          <p:cNvGraphicFramePr/>
          <p:nvPr/>
        </p:nvGraphicFramePr>
        <p:xfrm>
          <a:off x="253300" y="8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{DD1F1184-11BA-44A6-A89E-9B81E16A8C5C}</a:tableStyleId>
              </a:tblPr>
              <a:tblGrid>
                <a:gridCol w="3892975"/>
                <a:gridCol w="1865275"/>
                <a:gridCol w="28791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Instances Distribution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20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Example 1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On-Demand base: 10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10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10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On-Demand percentage above base: 50%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Spot percentage: 50%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Example 2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On-Demand base: 0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On-Demand percentage above base: 60%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Spot percentage: 40%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Use cases at Gens de Confiance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471900" y="1919075"/>
            <a:ext cx="82221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Jenkins Cluster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Staging and development environments</a:t>
            </a:r>
            <a:endParaRPr/>
          </a:p>
        </p:txBody>
      </p:sp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Jenkins Cluster</a:t>
            </a:r>
            <a:endParaRPr u="sng"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5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Use cases at Gens de Confiance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500" y="705685"/>
            <a:ext cx="5377496" cy="404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Staging and development environments</a:t>
            </a:r>
            <a:endParaRPr u="sng"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6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Use cases at Gens de Confiance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600" y="782675"/>
            <a:ext cx="5968045" cy="38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Gens de Confiance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5603"/>
            <a:ext cx="9144001" cy="166008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71700" y="720550"/>
            <a:ext cx="45003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Notre Manifesto</a:t>
            </a:r>
            <a:br>
              <a:rPr lang="en" sz="1600"/>
            </a:br>
            <a:r>
              <a:rPr lang="en" sz="1200"/>
              <a:t>Nous pensons que seule la confiance permettra de rebâtir la société.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Nous sommes</a:t>
            </a:r>
            <a:br>
              <a:rPr lang="en" sz="1600"/>
            </a:br>
            <a:r>
              <a:rPr lang="en" sz="1200">
                <a:solidFill>
                  <a:schemeClr val="lt2"/>
                </a:solidFill>
              </a:rPr>
              <a:t>Un site simple et efficace de petites annonces sécurisées, accessible uniquement sur recommandation.</a:t>
            </a:r>
            <a:endParaRPr sz="1200"/>
          </a:p>
        </p:txBody>
      </p:sp>
      <p:pic>
        <p:nvPicPr>
          <p:cNvPr id="65" name="Google Shape;6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5" y="132125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4572000" y="723925"/>
            <a:ext cx="4500300" cy="23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principe</a:t>
            </a:r>
            <a:br>
              <a:rPr lang="en"/>
            </a:br>
            <a:r>
              <a:rPr lang="en" sz="1200"/>
              <a:t>Pour rejoindre le réseau il vous faudra obtenir la recommandation de 3 parrains, qui se portent moralement garant pour vous auprès des autres membres.</a:t>
            </a:r>
            <a:br>
              <a:rPr lang="en" sz="1200"/>
            </a:br>
            <a:br>
              <a:rPr lang="en" sz="1200"/>
            </a:br>
            <a:r>
              <a:rPr lang="en" sz="1200"/>
              <a:t>Lorsque la confiance est là, un cercle vertueux s'installe rapidement, alimentant bienveillance et courtoisie dans les relations et les échanges entre les membres.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further</a:t>
            </a:r>
            <a:endParaRPr/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0" y="1852950"/>
            <a:ext cx="45720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is integrated in other AWS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ECS (Elastic Container Service)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EMR (Elastic Map Reduce)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Batch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Data Pipeline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documentation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https://aws.amazon.com/ec2/spot/getting-started/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https://aws.amazon.com/fr/ec2/spot/instance-advisor/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4572000" y="1833100"/>
            <a:ext cx="45966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Services provided by other companies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Spotinst 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https://spotinst.com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AutoSpotting 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https://autospotting.org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 !</a:t>
            </a:r>
            <a:endParaRPr/>
          </a:p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98741" y="425671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61" y="2609751"/>
            <a:ext cx="3295877" cy="143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5244600" y="3261905"/>
            <a:ext cx="27306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baptiste@gensdeconfiance.fr</a:t>
            </a:r>
            <a:br>
              <a:rPr lang="en" sz="1400">
                <a:solidFill>
                  <a:srgbClr val="666666"/>
                </a:solidFill>
              </a:rPr>
            </a:br>
            <a:endParaRPr sz="1400">
              <a:solidFill>
                <a:srgbClr val="666666"/>
              </a:solidFill>
            </a:endParaRPr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562" y="3701347"/>
            <a:ext cx="339625" cy="3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562" y="3296625"/>
            <a:ext cx="339625" cy="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5244600" y="3666630"/>
            <a:ext cx="273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@baptigaillard</a:t>
            </a:r>
            <a:endParaRPr sz="1400">
              <a:solidFill>
                <a:srgbClr val="666666"/>
              </a:solidFill>
            </a:endParaRPr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562" y="4105548"/>
            <a:ext cx="339625" cy="3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5244600" y="4092430"/>
            <a:ext cx="273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linkedin.com/in/baptistegaillard 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4609725" y="2510300"/>
            <a:ext cx="33654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</a:rPr>
              <a:t>Baptiste Gaillard</a:t>
            </a:r>
            <a:br>
              <a:rPr lang="en">
                <a:solidFill>
                  <a:srgbClr val="000000"/>
                </a:solidFill>
              </a:rPr>
            </a:br>
            <a:r>
              <a:rPr lang="en" sz="1400">
                <a:solidFill>
                  <a:srgbClr val="666666"/>
                </a:solidFill>
              </a:rPr>
              <a:t>DevOps @ GensDeConfiance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428350" y="1971125"/>
            <a:ext cx="37242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Any questions ?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4572000" y="1971113"/>
            <a:ext cx="32958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Contact me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320" name="Google Shape;320;p39"/>
          <p:cNvSpPr txBox="1"/>
          <p:nvPr>
            <p:ph idx="1" type="subTitle"/>
          </p:nvPr>
        </p:nvSpPr>
        <p:spPr>
          <a:xfrm>
            <a:off x="390525" y="27129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slides will not be presented during the Meetup</a:t>
            </a:r>
            <a:endParaRPr/>
          </a:p>
        </p:txBody>
      </p:sp>
      <p:sp>
        <p:nvSpPr>
          <p:cNvPr id="321" name="Google Shape;321;p39"/>
          <p:cNvSpPr txBox="1"/>
          <p:nvPr>
            <p:ph idx="4294967295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375" y="10333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idx="1" type="subTitle"/>
          </p:nvPr>
        </p:nvSpPr>
        <p:spPr>
          <a:xfrm>
            <a:off x="3806975" y="1061350"/>
            <a:ext cx="17268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Gens de Confiance</a:t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 requests - Creation</a:t>
            </a:r>
            <a:endParaRPr u="sng"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0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Features</a:t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117300" y="2310450"/>
            <a:ext cx="3237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Console</a:t>
            </a:r>
            <a:endParaRPr/>
          </a:p>
        </p:txBody>
      </p:sp>
      <p:sp>
        <p:nvSpPr>
          <p:cNvPr id="333" name="Google Shape;333;p40"/>
          <p:cNvSpPr txBox="1"/>
          <p:nvPr>
            <p:ph idx="1" type="body"/>
          </p:nvPr>
        </p:nvSpPr>
        <p:spPr>
          <a:xfrm>
            <a:off x="71700" y="67710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CLI</a:t>
            </a:r>
            <a:endParaRPr/>
          </a:p>
        </p:txBody>
      </p:sp>
      <p:sp>
        <p:nvSpPr>
          <p:cNvPr id="334" name="Google Shape;334;p40"/>
          <p:cNvSpPr txBox="1"/>
          <p:nvPr/>
        </p:nvSpPr>
        <p:spPr>
          <a:xfrm>
            <a:off x="71700" y="993625"/>
            <a:ext cx="3853800" cy="1942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# Persistent request</a:t>
            </a:r>
            <a:b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aws ec2 request-spot-instances --instance-count 3 --spot-price 0.002 --type "persistent" --launch-specification file://spot-request.json</a:t>
            </a: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# One time request</a:t>
            </a:r>
            <a:b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aws ec2 request-spot-instances --instance-count 3 --spot-price 0.0041 --type "one-time" --launch-specification file://spot-request.json</a:t>
            </a: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</p:txBody>
      </p:sp>
      <p:sp>
        <p:nvSpPr>
          <p:cNvPr id="335" name="Google Shape;335;p40"/>
          <p:cNvSpPr txBox="1"/>
          <p:nvPr/>
        </p:nvSpPr>
        <p:spPr>
          <a:xfrm>
            <a:off x="4466450" y="993625"/>
            <a:ext cx="4474200" cy="1942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ec2_client = boto3.client(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'ec2'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 = ec2_client.request_spot_instances(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AvailabilityZoneGroup=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BlockDurationMinutes=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ClientToken=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DryRun=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InstanceCount=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LaunchGroup=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'string'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LaunchSpecification=launch_specification,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SpotPrice=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'0.02'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Type='one-time'|'persistent',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ValidFrom=datetime(2015, 1, 1),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ValidUntil=datetime(2015, 1, 1),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InstanceInterruptionBehavior=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'terminate'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4466450" y="67710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SDK</a:t>
            </a:r>
            <a:endParaRPr/>
          </a:p>
        </p:txBody>
      </p:sp>
      <p:sp>
        <p:nvSpPr>
          <p:cNvPr id="337" name="Google Shape;337;p40"/>
          <p:cNvSpPr txBox="1"/>
          <p:nvPr>
            <p:ph idx="1" type="body"/>
          </p:nvPr>
        </p:nvSpPr>
        <p:spPr>
          <a:xfrm>
            <a:off x="117300" y="340915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Web Console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General Concepts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460950" y="1875300"/>
            <a:ext cx="4415700" cy="3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Instance Pools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savings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Pricing history</a:t>
            </a:r>
            <a:endParaRPr/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type="title"/>
          </p:nvPr>
        </p:nvSpPr>
        <p:spPr>
          <a:xfrm>
            <a:off x="460950" y="4299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Instance purchasing options</a:t>
            </a:r>
            <a:endParaRPr/>
          </a:p>
        </p:txBody>
      </p:sp>
      <p:sp>
        <p:nvSpPr>
          <p:cNvPr id="350" name="Google Shape;350;p42"/>
          <p:cNvSpPr txBox="1"/>
          <p:nvPr>
            <p:ph idx="1" type="body"/>
          </p:nvPr>
        </p:nvSpPr>
        <p:spPr>
          <a:xfrm>
            <a:off x="0" y="1699300"/>
            <a:ext cx="45720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On-Demand Instances</a:t>
            </a:r>
            <a:br>
              <a:rPr lang="en" sz="1600"/>
            </a:br>
            <a:r>
              <a:rPr lang="en" sz="1000"/>
              <a:t>Pay, by the second, for the instances that you launch.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Reserved Instances</a:t>
            </a:r>
            <a:br>
              <a:rPr lang="en"/>
            </a:br>
            <a:r>
              <a:rPr lang="en" sz="1000"/>
              <a:t>Purchase, at a significant discount, instances that are always available, for a term from </a:t>
            </a:r>
            <a:r>
              <a:rPr lang="en" sz="1000"/>
              <a:t>one</a:t>
            </a:r>
            <a:r>
              <a:rPr lang="en" sz="1000"/>
              <a:t> to </a:t>
            </a:r>
            <a:r>
              <a:rPr lang="en" sz="1000"/>
              <a:t>three</a:t>
            </a:r>
            <a:r>
              <a:rPr lang="en" sz="1000"/>
              <a:t> years.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Scheduled Instances</a:t>
            </a:r>
            <a:br>
              <a:rPr lang="en"/>
            </a:br>
            <a:r>
              <a:rPr lang="en" sz="1000"/>
              <a:t>Purchase instances that are always available on the specified recurring schedule, for a one-year term.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solidFill>
                  <a:schemeClr val="lt2"/>
                </a:solidFill>
              </a:rPr>
              <a:t>Spot Instances</a:t>
            </a:r>
            <a:br>
              <a:rPr lang="en" sz="1600">
                <a:solidFill>
                  <a:schemeClr val="lt2"/>
                </a:solidFill>
              </a:rPr>
            </a:br>
            <a:r>
              <a:rPr lang="en" sz="1000">
                <a:solidFill>
                  <a:schemeClr val="lt2"/>
                </a:solidFill>
              </a:rPr>
              <a:t>Request unused EC2 instances, which can lower your Amazon EC2 costs significantly.</a:t>
            </a:r>
            <a:endParaRPr sz="1000"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2"/>
          <p:cNvSpPr txBox="1"/>
          <p:nvPr>
            <p:ph idx="1" type="body"/>
          </p:nvPr>
        </p:nvSpPr>
        <p:spPr>
          <a:xfrm>
            <a:off x="4572000" y="1699300"/>
            <a:ext cx="4572000" cy="3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Dedicated Hosts</a:t>
            </a:r>
            <a:br>
              <a:rPr lang="en"/>
            </a:br>
            <a:r>
              <a:rPr lang="en" sz="1000"/>
              <a:t>Pay for a physical host that is fully dedicated to running your instances, and bring your existing per-socket, per-core, or per-VM software licenses to reduce costs.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Dedicated Instances</a:t>
            </a:r>
            <a:br>
              <a:rPr lang="en"/>
            </a:br>
            <a:r>
              <a:rPr lang="en" sz="1000"/>
              <a:t>Pay, by the hour, for instances that run on single-tenant hardware.</a:t>
            </a:r>
            <a:br>
              <a:rPr lang="en" sz="1200"/>
            </a:b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Capacity Reservations</a:t>
            </a:r>
            <a:br>
              <a:rPr lang="en"/>
            </a:br>
            <a:r>
              <a:rPr lang="en" sz="1000"/>
              <a:t>Reserve capacity for your EC2 instances in a specific Availability Zone for any duration.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Fleet Requests</a:t>
            </a:r>
            <a:endParaRPr u="sng"/>
          </a:p>
        </p:txBody>
      </p:sp>
      <p:sp>
        <p:nvSpPr>
          <p:cNvPr id="358" name="Google Shape;358;p43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43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13" y="782675"/>
            <a:ext cx="5877036" cy="38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Map-Reduce like program</a:t>
            </a:r>
            <a:endParaRPr u="sng"/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4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  <p:sp>
        <p:nvSpPr>
          <p:cNvPr id="368" name="Google Shape;368;p44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350" y="678775"/>
            <a:ext cx="6205791" cy="40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</a:t>
            </a:r>
            <a:r>
              <a:rPr lang="en"/>
              <a:t>Costs savings</a:t>
            </a:r>
            <a:endParaRPr/>
          </a:p>
        </p:txBody>
      </p:sp>
      <p:sp>
        <p:nvSpPr>
          <p:cNvPr id="375" name="Google Shape;375;p45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5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  <p:sp>
        <p:nvSpPr>
          <p:cNvPr id="377" name="Google Shape;377;p45"/>
          <p:cNvSpPr txBox="1"/>
          <p:nvPr>
            <p:ph idx="1" type="body"/>
          </p:nvPr>
        </p:nvSpPr>
        <p:spPr>
          <a:xfrm>
            <a:off x="180225" y="823450"/>
            <a:ext cx="3237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Console</a:t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12625"/>
            <a:ext cx="76200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r>
              <a:rPr lang="en"/>
              <a:t> - Conclusions</a:t>
            </a:r>
            <a:endParaRPr/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6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180225" y="823450"/>
            <a:ext cx="8827200" cy="3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 cost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our company to start powerful servers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any time Amazon could stop our instances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plan</a:t>
            </a:r>
            <a:endParaRPr/>
          </a:p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404525" y="424519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94850" y="699350"/>
            <a:ext cx="4377000" cy="40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General conce</a:t>
            </a:r>
            <a:r>
              <a:rPr lang="en">
                <a:solidFill>
                  <a:schemeClr val="lt2"/>
                </a:solidFill>
              </a:rPr>
              <a:t>pts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Spot Instance Pools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Interruptions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Cost Savings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Pricing History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Features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Spot Instance Requests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Spot Fleets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Demo</a:t>
            </a:r>
            <a:r>
              <a:rPr lang="en">
                <a:solidFill>
                  <a:schemeClr val="lt2"/>
                </a:solidFill>
              </a:rPr>
              <a:t> : Map / Reduce like program 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EC2 Fleets (released May 2018)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ASG with multiple purchasing options (released November 2018)</a:t>
            </a:r>
            <a:endParaRPr>
              <a:solidFill>
                <a:schemeClr val="l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Use case : Website with Load Balancing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900" y="2639525"/>
            <a:ext cx="2556699" cy="13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5178900" y="2122510"/>
            <a:ext cx="34587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Demos are </a:t>
            </a:r>
            <a:r>
              <a:rPr lang="en" sz="1200"/>
              <a:t>provisioned</a:t>
            </a:r>
            <a:r>
              <a:rPr lang="en" sz="1200"/>
              <a:t> with the following AWS Cloud Formation stacks</a:t>
            </a:r>
            <a:endParaRPr sz="1200"/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651800" y="694316"/>
            <a:ext cx="437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/>
              <a:t>Use cases at Gens De Confiance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Jenkins Cluster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>
                <a:solidFill>
                  <a:schemeClr val="lt2"/>
                </a:solidFill>
              </a:rPr>
              <a:t>Staging and development environments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 requests - Spot Blocks</a:t>
            </a:r>
            <a:endParaRPr u="sng"/>
          </a:p>
        </p:txBody>
      </p:sp>
      <p:sp>
        <p:nvSpPr>
          <p:cNvPr id="392" name="Google Shape;392;p47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7"/>
          <p:cNvSpPr txBox="1"/>
          <p:nvPr>
            <p:ph idx="1" type="body"/>
          </p:nvPr>
        </p:nvSpPr>
        <p:spPr>
          <a:xfrm>
            <a:off x="45625" y="706925"/>
            <a:ext cx="90267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Spot Instances with a specified duration ;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</a:t>
            </a:r>
            <a:r>
              <a:rPr lang="en" sz="1600"/>
              <a:t>esigned not to be interrupted and will run continuously for the duration you select ;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rare situations, Spot blocks may be interrupted due to Amazon EC2 capacity needs. In these cases, we provide a two-minute warning before we terminate an instance, and you are not charged for the terminated instances even if you used them ;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Possible durations : 1, 2, 3, 4, 5 or 6 hours ;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Price depends on the specified duration ;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Price remains in effect until the instance terminates.</a:t>
            </a:r>
            <a:endParaRPr sz="1600"/>
          </a:p>
        </p:txBody>
      </p:sp>
      <p:sp>
        <p:nvSpPr>
          <p:cNvPr id="394" name="Google Shape;394;p47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features</a:t>
            </a:r>
            <a:endParaRPr/>
          </a:p>
        </p:txBody>
      </p:sp>
      <p:sp>
        <p:nvSpPr>
          <p:cNvPr id="400" name="Google Shape;400;p48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48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  <p:sp>
        <p:nvSpPr>
          <p:cNvPr id="402" name="Google Shape;402;p48"/>
          <p:cNvSpPr txBox="1"/>
          <p:nvPr>
            <p:ph idx="1" type="body"/>
          </p:nvPr>
        </p:nvSpPr>
        <p:spPr>
          <a:xfrm>
            <a:off x="45625" y="706925"/>
            <a:ext cx="88908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CloudWatch Metrics ;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Dedicated Tenancy ;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Feed ;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history</a:t>
            </a:r>
            <a:endParaRPr/>
          </a:p>
        </p:txBody>
      </p:sp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49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General Concepts</a:t>
            </a:r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675" y="2866150"/>
            <a:ext cx="3137188" cy="19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117300" y="2310450"/>
            <a:ext cx="3237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Console</a:t>
            </a:r>
            <a:endParaRPr/>
          </a:p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71700" y="67710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CLI</a:t>
            </a:r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71700" y="993625"/>
            <a:ext cx="4500300" cy="1707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aws ec2 describe-spot-price-history --instance-types m5.large --product-description "Linux/UNIX (Amazon VPC)" --start-time 2019-02-06T09:00:00 --end-time 2019-02-06T15:00:00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"SpotPriceHistory"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"Timestamp"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"2019-02-05T13:34:22.000Z"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"AvailabilityZone"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"eu-west-1a"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"InstanceType"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"m5.large"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"ProductDescription"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"Linux/UNIX"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"SpotPrice"</a:t>
            </a: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"0.036100"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}, </a:t>
            </a: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   ...</a:t>
            </a:r>
            <a:endParaRPr sz="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b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414" name="Google Shape;414;p49"/>
          <p:cNvSpPr txBox="1"/>
          <p:nvPr/>
        </p:nvSpPr>
        <p:spPr>
          <a:xfrm>
            <a:off x="4675450" y="993625"/>
            <a:ext cx="4265100" cy="17073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boto3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ec2_client = boto3.client(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'ec2'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 = ec2_client.describe_spot_price_history(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InstanceTypes=[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'm5.large'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ProductDescriptions=[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'Linux/UNIX (Amazon VPC)'</a:t>
            </a:r>
            <a:endParaRPr sz="7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StartTime=datetime(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2019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EndTime=datetime(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2019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7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49"/>
          <p:cNvSpPr txBox="1"/>
          <p:nvPr>
            <p:ph idx="1" type="body"/>
          </p:nvPr>
        </p:nvSpPr>
        <p:spPr>
          <a:xfrm>
            <a:off x="4675450" y="67710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SDK</a:t>
            </a:r>
            <a:endParaRPr/>
          </a:p>
        </p:txBody>
      </p:sp>
      <p:sp>
        <p:nvSpPr>
          <p:cNvPr id="416" name="Google Shape;416;p49"/>
          <p:cNvSpPr txBox="1"/>
          <p:nvPr>
            <p:ph idx="1" type="body"/>
          </p:nvPr>
        </p:nvSpPr>
        <p:spPr>
          <a:xfrm>
            <a:off x="180225" y="2866150"/>
            <a:ext cx="2624400" cy="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Web Console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Limits</a:t>
            </a:r>
            <a:endParaRPr/>
          </a:p>
        </p:txBody>
      </p:sp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45625" y="764950"/>
            <a:ext cx="90267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0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Spot Instances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tools</a:t>
            </a:r>
            <a:endParaRPr/>
          </a:p>
        </p:txBody>
      </p:sp>
      <p:sp>
        <p:nvSpPr>
          <p:cNvPr id="430" name="Google Shape;430;p51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45625" y="764950"/>
            <a:ext cx="90267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1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2. Spot Instances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 services</a:t>
            </a:r>
            <a:endParaRPr/>
          </a:p>
        </p:txBody>
      </p:sp>
      <p:sp>
        <p:nvSpPr>
          <p:cNvPr id="438" name="Google Shape;438;p52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45625" y="764950"/>
            <a:ext cx="90267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Instances</a:t>
            </a:r>
            <a:endParaRPr/>
          </a:p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2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General Concepts</a:t>
            </a:r>
            <a:endParaRPr/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136050" y="992025"/>
            <a:ext cx="2845200" cy="3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Spot Instance</a:t>
            </a:r>
            <a:r>
              <a:rPr lang="en">
                <a:solidFill>
                  <a:schemeClr val="lt2"/>
                </a:solidFill>
              </a:rPr>
              <a:t> : an unused EC2 instance that is available for less than the On-Demand price.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Savings of up to 90% the On-Demand price</a:t>
            </a:r>
            <a:br>
              <a:rPr lang="en"/>
            </a:br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450" y="1011275"/>
            <a:ext cx="5857951" cy="3257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 Pool</a:t>
            </a:r>
            <a:endParaRPr/>
          </a:p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136050" y="784875"/>
            <a:ext cx="5391000" cy="3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Spot Instance Pool</a:t>
            </a:r>
            <a:r>
              <a:rPr lang="en">
                <a:solidFill>
                  <a:schemeClr val="lt2"/>
                </a:solidFill>
              </a:rPr>
              <a:t> : A set of unused EC2 instances with the same instance type, operating system, Availability Zone, and network platform.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Sample Pool</a:t>
            </a:r>
            <a:br>
              <a:rPr lang="en"/>
            </a:br>
            <a:r>
              <a:rPr lang="en"/>
              <a:t>    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{c4.large,Linux,eu-west-1a,VPC}</a:t>
            </a:r>
            <a:endParaRPr/>
          </a:p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General Concepts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50" y="784875"/>
            <a:ext cx="2494750" cy="305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5993519" y="3811777"/>
            <a:ext cx="271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2"/>
                </a:solidFill>
              </a:rPr>
              <a:t>Source : Roshni’s Pary, AWS News Blog</a:t>
            </a:r>
            <a:endParaRPr i="1" sz="800">
              <a:solidFill>
                <a:schemeClr val="lt2"/>
              </a:solidFill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6353725" y="3258700"/>
            <a:ext cx="471300" cy="50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09423" y="2757513"/>
            <a:ext cx="3399000" cy="34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Interruptions</a:t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136050" y="784875"/>
            <a:ext cx="33795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At any time a Spot Instance can be stopped by Amazon because it’s requested by another customer with another purchasing option (On-Demand for example)</a:t>
            </a:r>
            <a:br>
              <a:rPr lang="en">
                <a:solidFill>
                  <a:schemeClr val="lt2"/>
                </a:solidFill>
              </a:rPr>
            </a:b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Instance Pools do not have the same frequencies</a:t>
            </a:r>
            <a:r>
              <a:rPr lang="en"/>
              <a:t> of interruptions → Use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Spot Instance Advisor</a:t>
            </a:r>
            <a:br>
              <a:rPr lang="en"/>
            </a:br>
            <a:endParaRPr/>
          </a:p>
        </p:txBody>
      </p:sp>
      <p:sp>
        <p:nvSpPr>
          <p:cNvPr id="105" name="Google Shape;105;p14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General Concepts</a:t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744" y="776563"/>
            <a:ext cx="5323649" cy="359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249" y="771256"/>
            <a:ext cx="5288425" cy="35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210" y="754987"/>
            <a:ext cx="5288425" cy="356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9389" y="754898"/>
            <a:ext cx="5363076" cy="3621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savings</a:t>
            </a:r>
            <a:endParaRPr/>
          </a:p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45625" y="764950"/>
            <a:ext cx="9026700" cy="3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Saving up to 90% the On-Demand price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cost is even lower than Reserved Instances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cost is same as On-Demand</a:t>
            </a:r>
            <a:br>
              <a:rPr lang="en"/>
            </a:br>
            <a:endParaRPr/>
          </a:p>
        </p:txBody>
      </p:sp>
      <p:sp>
        <p:nvSpPr>
          <p:cNvPr id="117" name="Google Shape;117;p15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General Concepts</a:t>
            </a:r>
            <a:endParaRPr/>
          </a:p>
        </p:txBody>
      </p:sp>
      <p:graphicFrame>
        <p:nvGraphicFramePr>
          <p:cNvPr id="118" name="Google Shape;118;p15"/>
          <p:cNvGraphicFramePr/>
          <p:nvPr/>
        </p:nvGraphicFramePr>
        <p:xfrm>
          <a:off x="241000" y="265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{DD1F1184-11BA-44A6-A89E-9B81E16A8C5C}</a:tableStyleId>
              </a:tblPr>
              <a:tblGrid>
                <a:gridCol w="1736475"/>
                <a:gridCol w="1736475"/>
                <a:gridCol w="1736475"/>
                <a:gridCol w="1736475"/>
                <a:gridCol w="1736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Instance Type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On-Demand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1 year All Upfront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3 year All Upfront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Spot price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802254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t3.large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0,0944</a:t>
                      </a: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0,062 $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0,042 $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0,0944 $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m5.large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0,112 $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0,073 $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0,048 $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0,0318 $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c5.large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0,101 $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0,065 $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0,042 $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</a:rPr>
                        <a:t>0,0303 $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9" name="Google Shape;119;p15"/>
          <p:cNvSpPr txBox="1"/>
          <p:nvPr/>
        </p:nvSpPr>
        <p:spPr>
          <a:xfrm>
            <a:off x="241038" y="4183435"/>
            <a:ext cx="86823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737373"/>
                </a:solidFill>
                <a:latin typeface="Lato"/>
                <a:ea typeface="Lato"/>
                <a:cs typeface="Lato"/>
                <a:sym typeface="Lato"/>
              </a:rPr>
              <a:t>* Paris region (eu-west-3), </a:t>
            </a:r>
            <a:r>
              <a:rPr i="1" lang="en" sz="800">
                <a:solidFill>
                  <a:srgbClr val="737373"/>
                </a:solidFill>
                <a:latin typeface="Lato"/>
                <a:ea typeface="Lato"/>
                <a:cs typeface="Lato"/>
                <a:sym typeface="Lato"/>
              </a:rPr>
              <a:t>Spot price date 2019-02-04</a:t>
            </a:r>
            <a:endParaRPr i="1" sz="800">
              <a:solidFill>
                <a:srgbClr val="73737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1700" y="27575"/>
            <a:ext cx="89571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history</a:t>
            </a:r>
            <a:endParaRPr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23550" y="4795744"/>
            <a:ext cx="5487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2" type="title"/>
          </p:nvPr>
        </p:nvSpPr>
        <p:spPr>
          <a:xfrm>
            <a:off x="45625" y="4795750"/>
            <a:ext cx="8478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General Concepts</a:t>
            </a:r>
            <a:endParaRPr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115225" y="811350"/>
            <a:ext cx="8957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The spot price associated to an Instance Pool changes over time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Spot prices fluctuate depending on supply and demand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pricing history : Web Console, CLI or SDK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